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9" r:id="rId2"/>
    <p:sldId id="260" r:id="rId3"/>
    <p:sldId id="265" r:id="rId4"/>
    <p:sldId id="266" r:id="rId5"/>
    <p:sldId id="261" r:id="rId6"/>
    <p:sldId id="262" r:id="rId7"/>
    <p:sldId id="263" r:id="rId8"/>
    <p:sldId id="267" r:id="rId9"/>
  </p:sldIdLst>
  <p:sldSz cx="12188825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1" d="100"/>
          <a:sy n="111" d="100"/>
        </p:scale>
        <p:origin x="594" y="102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88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CBC428-F564-4E25-9B44-F0BEC8BC62A4}" type="datetime1">
              <a:rPr lang="it-IT" smtClean="0"/>
              <a:t>26/12/2024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C119DBA-4540-49B3-8FA9-6259387ECF9E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016975-86E3-4C7A-974F-2A3D7F204942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3B36274-F2B9-4C45-BBB4-0EDF4CD651A7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44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 rtlCol="0">
            <a:noAutofit/>
          </a:bodyPr>
          <a:lstStyle>
            <a:lvl1pPr>
              <a:defRPr sz="7200"/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 dirty="0"/>
              <a:t>Fare clic per modificare lo stile del sottotitolo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D6AD6A-C295-4C53-A3F8-0F11E0B1153E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075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7B3AF9-F53D-49A9-A21E-3FCC718B6108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733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92994B-72F3-4FFF-B5C7-A950D4FF5C1C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875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>
              <a:buClr>
                <a:schemeClr val="accent2"/>
              </a:buClr>
              <a:defRPr/>
            </a:lvl2pPr>
            <a:lvl5pPr>
              <a:defRPr/>
            </a:lvl5pPr>
            <a:lvl6pPr>
              <a:buClr>
                <a:schemeClr val="accent2"/>
              </a:buClr>
              <a:defRPr baseline="0"/>
            </a:lvl6pPr>
            <a:lvl7pPr>
              <a:buClr>
                <a:schemeClr val="accent2"/>
              </a:buClr>
              <a:defRPr baseline="0"/>
            </a:lvl7pPr>
            <a:lvl8pPr>
              <a:buClr>
                <a:schemeClr val="accent2"/>
              </a:buClr>
              <a:defRPr baseline="0"/>
            </a:lvl8pPr>
            <a:lvl9pPr>
              <a:buClr>
                <a:schemeClr val="accent2"/>
              </a:buClr>
              <a:defRPr baseline="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9BADF5-D8C5-4FD4-888B-E371DD97CDDA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363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rtlCol="0" anchor="b">
            <a:noAutofit/>
          </a:bodyPr>
          <a:lstStyle>
            <a:lvl1pPr algn="l">
              <a:defRPr sz="6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C821C2-26F6-490B-A979-955028D0440E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9165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4AA893-94EF-4E83-9DE7-0E51AD0D8E73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1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E302D0-956E-42CD-9D88-7CFDE8368A26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129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A4057B-FD1E-40DD-AAEA-CED462EE860D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365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C8FDB5-3B97-4EAD-A7BA-049B30963B2B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652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56CA5B-820F-452F-9CDA-3F539374FE55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136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Rettangolo 4"/>
          <p:cNvSpPr/>
          <p:nvPr/>
        </p:nvSpPr>
        <p:spPr>
          <a:xfrm>
            <a:off x="5027612" y="457200"/>
            <a:ext cx="6629400" cy="59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5408612" y="836610"/>
            <a:ext cx="5867401" cy="518319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7738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o 31"/>
          <p:cNvGrpSpPr/>
          <p:nvPr/>
        </p:nvGrpSpPr>
        <p:grpSpPr>
          <a:xfrm>
            <a:off x="-1" y="0"/>
            <a:ext cx="12188825" cy="6858000"/>
            <a:chOff x="-1" y="0"/>
            <a:chExt cx="12188825" cy="6858000"/>
          </a:xfrm>
        </p:grpSpPr>
        <p:sp>
          <p:nvSpPr>
            <p:cNvPr id="8" name="Rettangolo 8"/>
            <p:cNvSpPr>
              <a:spLocks noChangeArrowheads="1"/>
            </p:cNvSpPr>
            <p:nvPr/>
          </p:nvSpPr>
          <p:spPr bwMode="auto">
            <a:xfrm>
              <a:off x="4164514" y="6705600"/>
              <a:ext cx="8024310" cy="152400"/>
            </a:xfrm>
            <a:prstGeom prst="rect">
              <a:avLst/>
            </a:prstGeom>
            <a:gradFill rotWithShape="0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it-IT" sz="2400" noProof="0">
                <a:latin typeface="굴림" pitchFamily="50" charset="-127"/>
              </a:endParaRPr>
            </a:p>
          </p:txBody>
        </p:sp>
        <p:sp>
          <p:nvSpPr>
            <p:cNvPr id="9" name="Rettangolo 9"/>
            <p:cNvSpPr>
              <a:spLocks noChangeArrowheads="1"/>
            </p:cNvSpPr>
            <p:nvPr/>
          </p:nvSpPr>
          <p:spPr bwMode="auto">
            <a:xfrm>
              <a:off x="11680956" y="1981200"/>
              <a:ext cx="507868" cy="4267200"/>
            </a:xfrm>
            <a:prstGeom prst="rect">
              <a:avLst/>
            </a:prstGeom>
            <a:gradFill rotWithShape="0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it-IT" sz="2400" noProof="0">
                <a:latin typeface="굴림" pitchFamily="50" charset="-127"/>
              </a:endParaRPr>
            </a:p>
          </p:txBody>
        </p:sp>
        <p:sp>
          <p:nvSpPr>
            <p:cNvPr id="10" name="Rettangolo 10"/>
            <p:cNvSpPr>
              <a:spLocks noChangeArrowheads="1"/>
            </p:cNvSpPr>
            <p:nvPr/>
          </p:nvSpPr>
          <p:spPr bwMode="auto">
            <a:xfrm>
              <a:off x="-1" y="5257800"/>
              <a:ext cx="609441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it-IT" sz="2400" noProof="0">
                <a:latin typeface="굴림" pitchFamily="50" charset="-127"/>
              </a:endParaRPr>
            </a:p>
          </p:txBody>
        </p:sp>
        <p:sp>
          <p:nvSpPr>
            <p:cNvPr id="11" name="Rettangolo 11"/>
            <p:cNvSpPr>
              <a:spLocks noChangeArrowheads="1"/>
            </p:cNvSpPr>
            <p:nvPr/>
          </p:nvSpPr>
          <p:spPr bwMode="auto">
            <a:xfrm>
              <a:off x="-1" y="5410200"/>
              <a:ext cx="609441" cy="1447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it-IT" sz="2400" noProof="0">
                <a:latin typeface="굴림" pitchFamily="50" charset="-127"/>
              </a:endParaRPr>
            </a:p>
          </p:txBody>
        </p:sp>
        <p:sp>
          <p:nvSpPr>
            <p:cNvPr id="12" name="Rettangolo 12"/>
            <p:cNvSpPr>
              <a:spLocks noChangeArrowheads="1"/>
            </p:cNvSpPr>
            <p:nvPr/>
          </p:nvSpPr>
          <p:spPr bwMode="auto">
            <a:xfrm>
              <a:off x="11680956" y="0"/>
              <a:ext cx="507868" cy="198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it-IT" sz="2400" noProof="0">
                <a:latin typeface="굴림" pitchFamily="50" charset="-127"/>
              </a:endParaRPr>
            </a:p>
          </p:txBody>
        </p:sp>
        <p:sp>
          <p:nvSpPr>
            <p:cNvPr id="13" name="Rettangolo 13"/>
            <p:cNvSpPr>
              <a:spLocks noChangeArrowheads="1"/>
            </p:cNvSpPr>
            <p:nvPr/>
          </p:nvSpPr>
          <p:spPr bwMode="auto">
            <a:xfrm>
              <a:off x="7618015" y="0"/>
              <a:ext cx="4062942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it-IT" sz="2400" noProof="0">
                <a:latin typeface="굴림" pitchFamily="50" charset="-127"/>
              </a:endParaRPr>
            </a:p>
          </p:txBody>
        </p:sp>
        <p:sp>
          <p:nvSpPr>
            <p:cNvPr id="14" name="Rettangolo 14"/>
            <p:cNvSpPr>
              <a:spLocks noChangeArrowheads="1"/>
            </p:cNvSpPr>
            <p:nvPr/>
          </p:nvSpPr>
          <p:spPr bwMode="auto">
            <a:xfrm>
              <a:off x="609440" y="304800"/>
              <a:ext cx="711015" cy="762000"/>
            </a:xfrm>
            <a:prstGeom prst="rect">
              <a:avLst/>
            </a:prstGeom>
            <a:solidFill>
              <a:schemeClr val="bg2">
                <a:lumMod val="50000"/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it-IT" sz="2400" noProof="0">
                <a:latin typeface="굴림" pitchFamily="50" charset="-127"/>
              </a:endParaRPr>
            </a:p>
          </p:txBody>
        </p:sp>
        <p:sp>
          <p:nvSpPr>
            <p:cNvPr id="15" name="Rettangolo 15"/>
            <p:cNvSpPr>
              <a:spLocks noChangeArrowheads="1"/>
            </p:cNvSpPr>
            <p:nvPr/>
          </p:nvSpPr>
          <p:spPr bwMode="auto">
            <a:xfrm>
              <a:off x="-1" y="1066800"/>
              <a:ext cx="609441" cy="4191000"/>
            </a:xfrm>
            <a:prstGeom prst="rect">
              <a:avLst/>
            </a:prstGeom>
            <a:gradFill rotWithShape="0">
              <a:gsLst>
                <a:gs pos="0">
                  <a:schemeClr val="bg2">
                    <a:lumMod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it-IT" sz="2400" noProof="0">
                <a:latin typeface="굴림" pitchFamily="50" charset="-127"/>
              </a:endParaRPr>
            </a:p>
          </p:txBody>
        </p:sp>
        <p:sp>
          <p:nvSpPr>
            <p:cNvPr id="16" name="Rettangolo 16"/>
            <p:cNvSpPr>
              <a:spLocks noChangeArrowheads="1"/>
            </p:cNvSpPr>
            <p:nvPr/>
          </p:nvSpPr>
          <p:spPr bwMode="auto">
            <a:xfrm>
              <a:off x="-1" y="304800"/>
              <a:ext cx="609441" cy="76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it-IT" sz="2400" noProof="0">
                <a:latin typeface="굴림" pitchFamily="50" charset="-127"/>
              </a:endParaRPr>
            </a:p>
          </p:txBody>
        </p:sp>
        <p:sp>
          <p:nvSpPr>
            <p:cNvPr id="17" name="Rettangolo 17"/>
            <p:cNvSpPr>
              <a:spLocks noChangeArrowheads="1"/>
            </p:cNvSpPr>
            <p:nvPr/>
          </p:nvSpPr>
          <p:spPr bwMode="auto">
            <a:xfrm>
              <a:off x="-1" y="0"/>
              <a:ext cx="1320456" cy="3048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it-IT" sz="2400" noProof="0">
                <a:latin typeface="굴림" pitchFamily="50" charset="-127"/>
              </a:endParaRPr>
            </a:p>
          </p:txBody>
        </p:sp>
        <p:sp>
          <p:nvSpPr>
            <p:cNvPr id="18" name="Rettangolo 18"/>
            <p:cNvSpPr>
              <a:spLocks noChangeArrowheads="1"/>
            </p:cNvSpPr>
            <p:nvPr/>
          </p:nvSpPr>
          <p:spPr bwMode="auto">
            <a:xfrm>
              <a:off x="1320455" y="0"/>
              <a:ext cx="629756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it-IT" sz="2400" noProof="0">
                <a:latin typeface="굴림" pitchFamily="50" charset="-127"/>
              </a:endParaRPr>
            </a:p>
          </p:txBody>
        </p:sp>
        <p:sp>
          <p:nvSpPr>
            <p:cNvPr id="19" name="Linea 19"/>
            <p:cNvSpPr>
              <a:spLocks noChangeShapeType="1"/>
            </p:cNvSpPr>
            <p:nvPr/>
          </p:nvSpPr>
          <p:spPr bwMode="auto">
            <a:xfrm flipV="1">
              <a:off x="609440" y="304800"/>
              <a:ext cx="0" cy="655320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it-IT" noProof="0"/>
            </a:p>
          </p:txBody>
        </p:sp>
        <p:sp>
          <p:nvSpPr>
            <p:cNvPr id="20" name="Linea 20"/>
            <p:cNvSpPr>
              <a:spLocks noChangeShapeType="1"/>
            </p:cNvSpPr>
            <p:nvPr/>
          </p:nvSpPr>
          <p:spPr bwMode="auto">
            <a:xfrm>
              <a:off x="609440" y="6705600"/>
              <a:ext cx="11579384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Linea 21"/>
            <p:cNvSpPr>
              <a:spLocks noChangeShapeType="1"/>
            </p:cNvSpPr>
            <p:nvPr/>
          </p:nvSpPr>
          <p:spPr bwMode="auto">
            <a:xfrm flipV="1">
              <a:off x="11680956" y="0"/>
              <a:ext cx="0" cy="670560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it-IT" noProof="0"/>
            </a:p>
          </p:txBody>
        </p:sp>
        <p:sp>
          <p:nvSpPr>
            <p:cNvPr id="22" name="Linea 22"/>
            <p:cNvSpPr>
              <a:spLocks noChangeShapeType="1"/>
            </p:cNvSpPr>
            <p:nvPr/>
          </p:nvSpPr>
          <p:spPr bwMode="auto">
            <a:xfrm>
              <a:off x="-1" y="304800"/>
              <a:ext cx="12188825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it-IT" noProof="0"/>
            </a:p>
          </p:txBody>
        </p:sp>
        <p:sp>
          <p:nvSpPr>
            <p:cNvPr id="23" name="Linea 23"/>
            <p:cNvSpPr>
              <a:spLocks noChangeShapeType="1"/>
            </p:cNvSpPr>
            <p:nvPr/>
          </p:nvSpPr>
          <p:spPr bwMode="auto">
            <a:xfrm flipH="1">
              <a:off x="7618015" y="457200"/>
              <a:ext cx="4570809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Linea 24"/>
            <p:cNvSpPr>
              <a:spLocks noChangeShapeType="1"/>
            </p:cNvSpPr>
            <p:nvPr/>
          </p:nvSpPr>
          <p:spPr bwMode="auto">
            <a:xfrm flipV="1">
              <a:off x="7618015" y="0"/>
              <a:ext cx="0" cy="4572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Linea 25"/>
            <p:cNvSpPr>
              <a:spLocks noChangeShapeType="1"/>
            </p:cNvSpPr>
            <p:nvPr/>
          </p:nvSpPr>
          <p:spPr bwMode="auto">
            <a:xfrm>
              <a:off x="11680956" y="1981200"/>
              <a:ext cx="5078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Linea 26"/>
            <p:cNvSpPr>
              <a:spLocks noChangeShapeType="1"/>
            </p:cNvSpPr>
            <p:nvPr/>
          </p:nvSpPr>
          <p:spPr bwMode="auto">
            <a:xfrm>
              <a:off x="1320455" y="0"/>
              <a:ext cx="0" cy="10668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Linea 27"/>
            <p:cNvSpPr>
              <a:spLocks noChangeShapeType="1"/>
            </p:cNvSpPr>
            <p:nvPr/>
          </p:nvSpPr>
          <p:spPr bwMode="auto">
            <a:xfrm flipH="1">
              <a:off x="-1" y="1066800"/>
              <a:ext cx="1320456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Linea 30"/>
            <p:cNvSpPr>
              <a:spLocks noChangeShapeType="1"/>
            </p:cNvSpPr>
            <p:nvPr/>
          </p:nvSpPr>
          <p:spPr bwMode="auto">
            <a:xfrm flipH="1">
              <a:off x="-1" y="5257800"/>
              <a:ext cx="609441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Linea 31"/>
            <p:cNvSpPr>
              <a:spLocks noChangeShapeType="1"/>
            </p:cNvSpPr>
            <p:nvPr/>
          </p:nvSpPr>
          <p:spPr bwMode="auto">
            <a:xfrm flipH="1">
              <a:off x="-1" y="5410200"/>
              <a:ext cx="60944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3F06FB6-A991-4CE6-BBA6-D8684D9C64A6}" type="datetime1">
              <a:rPr lang="it-IT" noProof="0" smtClean="0"/>
              <a:t>26/12/2024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5137D0E-4A4F-4307-8994-C1891D747D59}" type="slidenum">
              <a:rPr lang="it-IT" noProof="0" smtClean="0"/>
              <a:pPr/>
              <a:t>‹N›</a:t>
            </a:fld>
            <a:endParaRPr lang="it-IT" noProof="0"/>
          </a:p>
        </p:txBody>
      </p:sp>
      <p:pic>
        <p:nvPicPr>
          <p:cNvPr id="2052" name="Picture 4" descr="Ice crystal, snow crystal, snowfall symbol, snowflake, winters icon -  Download on Iconfinder">
            <a:extLst>
              <a:ext uri="{FF2B5EF4-FFF2-40B4-BE49-F238E27FC236}">
                <a16:creationId xmlns:a16="http://schemas.microsoft.com/office/drawing/2014/main" id="{85F5D5AA-4567-B4B6-2773-EE7C57B5D5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194" y="5257800"/>
            <a:ext cx="1435761" cy="143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88.200 Termometro Illustrazioni stock, grafiche vettoriali royalty-free e  clip art - iStock | Temperatura, Termometro digitale, Influenza">
            <a:extLst>
              <a:ext uri="{FF2B5EF4-FFF2-40B4-BE49-F238E27FC236}">
                <a16:creationId xmlns:a16="http://schemas.microsoft.com/office/drawing/2014/main" id="{A0A1E5FF-6061-C57C-68FA-668C6810CF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3" y="5410200"/>
            <a:ext cx="2216990" cy="126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A stylized black and white sun with wavy rays | Premium AI-generated vector">
            <a:extLst>
              <a:ext uri="{FF2B5EF4-FFF2-40B4-BE49-F238E27FC236}">
                <a16:creationId xmlns:a16="http://schemas.microsoft.com/office/drawing/2014/main" id="{F381BB21-94BC-4C12-7E9F-142955CCE9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884" y="476672"/>
            <a:ext cx="1324519" cy="132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5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Clr>
          <a:schemeClr val="accent2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37828" y="836712"/>
            <a:ext cx="11232232" cy="3505200"/>
          </a:xfrm>
        </p:spPr>
        <p:txBody>
          <a:bodyPr rtlCol="0"/>
          <a:lstStyle/>
          <a:p>
            <a:pPr rtl="0"/>
            <a:r>
              <a:rPr lang="it-IT" dirty="0"/>
              <a:t>Smart LED </a:t>
            </a:r>
            <a:r>
              <a:rPr lang="it-IT" dirty="0" err="1"/>
              <a:t>Thermometer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15F726-F7FC-A87B-7502-B4D1995975EB}"/>
              </a:ext>
            </a:extLst>
          </p:cNvPr>
          <p:cNvSpPr txBox="1"/>
          <p:nvPr/>
        </p:nvSpPr>
        <p:spPr>
          <a:xfrm>
            <a:off x="1341884" y="332656"/>
            <a:ext cx="237626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it-IT" dirty="0"/>
              <a:t>Tommaso Mattei</a:t>
            </a:r>
          </a:p>
        </p:txBody>
      </p:sp>
    </p:spTree>
    <p:extLst>
      <p:ext uri="{BB962C8B-B14F-4D97-AF65-F5344CB8AC3E}">
        <p14:creationId xmlns:p14="http://schemas.microsoft.com/office/powerpoint/2010/main" val="296726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8D7CB-6941-168E-79AB-7D88CFDB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Smart LED </a:t>
            </a:r>
            <a:r>
              <a:rPr lang="it-IT" dirty="0" err="1"/>
              <a:t>thermometer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0D4DBC-0189-16F1-12AE-3024C746E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Smart LED </a:t>
            </a:r>
            <a:r>
              <a:rPr lang="it-IT" sz="2800" dirty="0" err="1"/>
              <a:t>thermometer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a </a:t>
            </a:r>
            <a:r>
              <a:rPr lang="it-IT" sz="2800" dirty="0" err="1"/>
              <a:t>thermometer</a:t>
            </a:r>
            <a:r>
              <a:rPr lang="it-IT" sz="2800" dirty="0"/>
              <a:t> </a:t>
            </a:r>
            <a:r>
              <a:rPr lang="it-IT" sz="2800" dirty="0" err="1"/>
              <a:t>endowed</a:t>
            </a:r>
            <a:r>
              <a:rPr lang="it-IT" sz="2800" dirty="0"/>
              <a:t> with a </a:t>
            </a:r>
            <a:r>
              <a:rPr lang="it-IT" sz="2800" dirty="0" err="1"/>
              <a:t>sensor</a:t>
            </a:r>
            <a:r>
              <a:rPr lang="it-IT" sz="2800" dirty="0"/>
              <a:t>, a LCD screen and some </a:t>
            </a:r>
            <a:r>
              <a:rPr lang="it-IT" sz="2800" dirty="0" err="1"/>
              <a:t>LEDs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88520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2D428-6DAD-1BBF-018F-CC95EACB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5D12B7-D05B-7DC4-F331-15663705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Smart LED </a:t>
            </a:r>
            <a:r>
              <a:rPr lang="it-IT" dirty="0" err="1"/>
              <a:t>thermometer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E2378-7F6C-7AD6-CE12-D9B7C6F3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Smart LED </a:t>
            </a:r>
            <a:r>
              <a:rPr lang="it-IT" sz="2800" dirty="0" err="1"/>
              <a:t>thermometer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a </a:t>
            </a:r>
            <a:r>
              <a:rPr lang="it-IT" sz="2800" dirty="0" err="1"/>
              <a:t>thermometer</a:t>
            </a:r>
            <a:r>
              <a:rPr lang="it-IT" sz="2800" dirty="0"/>
              <a:t> </a:t>
            </a:r>
            <a:r>
              <a:rPr lang="it-IT" sz="2800" dirty="0" err="1"/>
              <a:t>endowed</a:t>
            </a:r>
            <a:r>
              <a:rPr lang="it-IT" sz="2800" dirty="0"/>
              <a:t> with a </a:t>
            </a:r>
            <a:r>
              <a:rPr lang="it-IT" sz="2800" dirty="0" err="1"/>
              <a:t>sensor</a:t>
            </a:r>
            <a:r>
              <a:rPr lang="it-IT" sz="2800" dirty="0"/>
              <a:t>, a LCD screen and some </a:t>
            </a:r>
            <a:r>
              <a:rPr lang="it-IT" sz="2800" dirty="0" err="1"/>
              <a:t>LEDs</a:t>
            </a:r>
            <a:endParaRPr lang="it-IT" sz="2800" dirty="0"/>
          </a:p>
          <a:p>
            <a:r>
              <a:rPr lang="it-IT" sz="2800" dirty="0"/>
              <a:t>The </a:t>
            </a:r>
            <a:r>
              <a:rPr lang="it-IT" sz="2800" dirty="0" err="1"/>
              <a:t>main</a:t>
            </a:r>
            <a:r>
              <a:rPr lang="it-IT" sz="2800" dirty="0"/>
              <a:t> idea </a:t>
            </a:r>
            <a:r>
              <a:rPr lang="it-IT" sz="2800" dirty="0" err="1"/>
              <a:t>is</a:t>
            </a:r>
            <a:r>
              <a:rPr lang="it-IT" sz="2800" dirty="0"/>
              <a:t> to </a:t>
            </a:r>
            <a:r>
              <a:rPr lang="it-IT" sz="2800" dirty="0" err="1"/>
              <a:t>detect</a:t>
            </a:r>
            <a:r>
              <a:rPr lang="it-IT" sz="2800" dirty="0"/>
              <a:t> temperature and </a:t>
            </a:r>
            <a:r>
              <a:rPr lang="it-IT" sz="2800" dirty="0" err="1"/>
              <a:t>humidity</a:t>
            </a:r>
            <a:r>
              <a:rPr lang="it-IT" sz="2800" dirty="0"/>
              <a:t> to show on the LCD screen</a:t>
            </a:r>
          </a:p>
        </p:txBody>
      </p:sp>
    </p:spTree>
    <p:extLst>
      <p:ext uri="{BB962C8B-B14F-4D97-AF65-F5344CB8AC3E}">
        <p14:creationId xmlns:p14="http://schemas.microsoft.com/office/powerpoint/2010/main" val="187607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78879-F5C4-8C6D-1551-2EAF5AE8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775D14-D3B6-2EE7-82FB-33ECE827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Smart LED </a:t>
            </a:r>
            <a:r>
              <a:rPr lang="it-IT" dirty="0" err="1"/>
              <a:t>thermometer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F6DA9E-8BF5-992A-F7DC-4AE2112C3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Smart LED </a:t>
            </a:r>
            <a:r>
              <a:rPr lang="it-IT" sz="2800" dirty="0" err="1"/>
              <a:t>thermometer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a </a:t>
            </a:r>
            <a:r>
              <a:rPr lang="it-IT" sz="2800" dirty="0" err="1"/>
              <a:t>thermometer</a:t>
            </a:r>
            <a:r>
              <a:rPr lang="it-IT" sz="2800" dirty="0"/>
              <a:t> </a:t>
            </a:r>
            <a:r>
              <a:rPr lang="it-IT" sz="2800" dirty="0" err="1"/>
              <a:t>endowed</a:t>
            </a:r>
            <a:r>
              <a:rPr lang="it-IT" sz="2800" dirty="0"/>
              <a:t> with a </a:t>
            </a:r>
            <a:r>
              <a:rPr lang="it-IT" sz="2800" dirty="0" err="1"/>
              <a:t>sensor</a:t>
            </a:r>
            <a:r>
              <a:rPr lang="it-IT" sz="2800" dirty="0"/>
              <a:t>, a LCD screen and some </a:t>
            </a:r>
            <a:r>
              <a:rPr lang="it-IT" sz="2800" dirty="0" err="1"/>
              <a:t>LEDs</a:t>
            </a:r>
            <a:endParaRPr lang="it-IT" sz="2800" dirty="0"/>
          </a:p>
          <a:p>
            <a:r>
              <a:rPr lang="it-IT" sz="2800" dirty="0"/>
              <a:t>The </a:t>
            </a:r>
            <a:r>
              <a:rPr lang="it-IT" sz="2800" dirty="0" err="1"/>
              <a:t>main</a:t>
            </a:r>
            <a:r>
              <a:rPr lang="it-IT" sz="2800" dirty="0"/>
              <a:t> idea </a:t>
            </a:r>
            <a:r>
              <a:rPr lang="it-IT" sz="2800" dirty="0" err="1"/>
              <a:t>is</a:t>
            </a:r>
            <a:r>
              <a:rPr lang="it-IT" sz="2800" dirty="0"/>
              <a:t> to </a:t>
            </a:r>
            <a:r>
              <a:rPr lang="it-IT" sz="2800" dirty="0" err="1"/>
              <a:t>detect</a:t>
            </a:r>
            <a:r>
              <a:rPr lang="it-IT" sz="2800" dirty="0"/>
              <a:t> temperature and </a:t>
            </a:r>
            <a:r>
              <a:rPr lang="it-IT" sz="2800" dirty="0" err="1"/>
              <a:t>humidity</a:t>
            </a:r>
            <a:r>
              <a:rPr lang="it-IT" sz="2800" dirty="0"/>
              <a:t> to show on the LCD screen</a:t>
            </a:r>
          </a:p>
          <a:p>
            <a:r>
              <a:rPr lang="it-IT" sz="2800" dirty="0"/>
              <a:t>At the </a:t>
            </a:r>
            <a:r>
              <a:rPr lang="it-IT" sz="2800" dirty="0" err="1"/>
              <a:t>same</a:t>
            </a:r>
            <a:r>
              <a:rPr lang="it-IT" sz="2800" dirty="0"/>
              <a:t> time, </a:t>
            </a:r>
            <a:r>
              <a:rPr lang="it-IT" sz="2800" dirty="0" err="1"/>
              <a:t>based</a:t>
            </a:r>
            <a:r>
              <a:rPr lang="it-IT" sz="2800" dirty="0"/>
              <a:t> on </a:t>
            </a:r>
            <a:r>
              <a:rPr lang="it-IT" sz="2800" dirty="0" err="1"/>
              <a:t>certain</a:t>
            </a:r>
            <a:r>
              <a:rPr lang="it-IT" sz="2800" dirty="0"/>
              <a:t> ranges of temperature, one of the </a:t>
            </a:r>
            <a:r>
              <a:rPr lang="it-IT" sz="2800" dirty="0" err="1"/>
              <a:t>three</a:t>
            </a:r>
            <a:r>
              <a:rPr lang="it-IT" sz="2800" dirty="0"/>
              <a:t> </a:t>
            </a:r>
            <a:r>
              <a:rPr lang="it-IT" sz="2800" dirty="0" err="1"/>
              <a:t>LEDs</a:t>
            </a:r>
            <a:r>
              <a:rPr lang="it-IT" sz="2800" dirty="0"/>
              <a:t> (blue, </a:t>
            </a:r>
            <a:r>
              <a:rPr lang="it-IT" sz="2800" dirty="0" err="1"/>
              <a:t>yellow</a:t>
            </a:r>
            <a:r>
              <a:rPr lang="it-IT" sz="2800" dirty="0"/>
              <a:t> and red) </a:t>
            </a:r>
            <a:r>
              <a:rPr lang="it-IT" sz="2800" dirty="0" err="1"/>
              <a:t>will</a:t>
            </a:r>
            <a:r>
              <a:rPr lang="it-IT" sz="2800" dirty="0"/>
              <a:t> light up</a:t>
            </a:r>
          </a:p>
        </p:txBody>
      </p:sp>
    </p:spTree>
    <p:extLst>
      <p:ext uri="{BB962C8B-B14F-4D97-AF65-F5344CB8AC3E}">
        <p14:creationId xmlns:p14="http://schemas.microsoft.com/office/powerpoint/2010/main" val="702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0557E-7901-7C1C-5AB6-5E44F148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for the project</a:t>
            </a:r>
          </a:p>
        </p:txBody>
      </p:sp>
      <p:pic>
        <p:nvPicPr>
          <p:cNvPr id="4098" name="Picture 2" descr="Arduino DHT11 Temperature and Humidity Sensor Module Board: Buy Online at  Best Price in Egypt - Souq is now Amazon.eg">
            <a:extLst>
              <a:ext uri="{FF2B5EF4-FFF2-40B4-BE49-F238E27FC236}">
                <a16:creationId xmlns:a16="http://schemas.microsoft.com/office/drawing/2014/main" id="{5444C23F-FED5-8C04-5D74-A1813666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34" y="2229991"/>
            <a:ext cx="2276873" cy="227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FR0063 DFROBOT, Scheda di espansione, modulo display LCD Arduino I2C 16x2,  schede Arduino/Genuino UNO/Leonardo | Farnell® Italia">
            <a:extLst>
              <a:ext uri="{FF2B5EF4-FFF2-40B4-BE49-F238E27FC236}">
                <a16:creationId xmlns:a16="http://schemas.microsoft.com/office/drawing/2014/main" id="{EECAD174-B5EA-154A-E8E0-C98F825F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88" y="2564904"/>
            <a:ext cx="2765451" cy="20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LED Electronic Accessories (50,5mm): Buy Online at Best Price in  Egypt - Souq is now Amazon.eg">
            <a:extLst>
              <a:ext uri="{FF2B5EF4-FFF2-40B4-BE49-F238E27FC236}">
                <a16:creationId xmlns:a16="http://schemas.microsoft.com/office/drawing/2014/main" id="{FBDA2EBA-4C88-4472-8605-587420AE9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28" y="2229991"/>
            <a:ext cx="2646349" cy="190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68E5BA-6444-8242-2127-6E8B9C2E4D60}"/>
              </a:ext>
            </a:extLst>
          </p:cNvPr>
          <p:cNvSpPr txBox="1"/>
          <p:nvPr/>
        </p:nvSpPr>
        <p:spPr>
          <a:xfrm>
            <a:off x="913728" y="4406916"/>
            <a:ext cx="360808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it-IT" dirty="0" err="1"/>
              <a:t>Humidity</a:t>
            </a:r>
            <a:r>
              <a:rPr lang="it-IT" dirty="0"/>
              <a:t>/temperature </a:t>
            </a:r>
            <a:r>
              <a:rPr lang="it-IT" dirty="0" err="1"/>
              <a:t>sensor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A5B1EEE-A0F5-EDFE-BC89-9D82721DC188}"/>
              </a:ext>
            </a:extLst>
          </p:cNvPr>
          <p:cNvSpPr txBox="1"/>
          <p:nvPr/>
        </p:nvSpPr>
        <p:spPr>
          <a:xfrm>
            <a:off x="4942284" y="4851535"/>
            <a:ext cx="253485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it-IT" dirty="0"/>
              <a:t>LCD screen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E7666C-65C0-8CE0-A776-9A3099A675CE}"/>
              </a:ext>
            </a:extLst>
          </p:cNvPr>
          <p:cNvSpPr txBox="1"/>
          <p:nvPr/>
        </p:nvSpPr>
        <p:spPr>
          <a:xfrm>
            <a:off x="8542684" y="4406916"/>
            <a:ext cx="237626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it-IT" dirty="0" err="1"/>
              <a:t>LEDs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89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A018A1-1CC1-C539-E408-E104277D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anchor="b">
            <a:normAutofit/>
          </a:bodyPr>
          <a:lstStyle/>
          <a:p>
            <a:r>
              <a:rPr lang="it-IT" dirty="0"/>
              <a:t>Complete list of </a:t>
            </a:r>
            <a:r>
              <a:rPr lang="it-IT" dirty="0" err="1"/>
              <a:t>components</a:t>
            </a:r>
            <a:endParaRPr lang="it-IT" dirty="0"/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DA437A0C-AFE6-FAF2-8D95-5C8E2C9806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71743" y="1844824"/>
            <a:ext cx="3245338" cy="4191000"/>
          </a:xfrm>
          <a:noFill/>
        </p:spPr>
      </p:pic>
    </p:spTree>
    <p:extLst>
      <p:ext uri="{BB962C8B-B14F-4D97-AF65-F5344CB8AC3E}">
        <p14:creationId xmlns:p14="http://schemas.microsoft.com/office/powerpoint/2010/main" val="38641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2B618A-40E3-5554-B35A-F4CB57CE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Smart LED </a:t>
            </a:r>
            <a:r>
              <a:rPr lang="it-IT" dirty="0" err="1"/>
              <a:t>Thermometer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work</a:t>
            </a:r>
          </a:p>
        </p:txBody>
      </p:sp>
      <p:pic>
        <p:nvPicPr>
          <p:cNvPr id="4" name="Smart_LED_Thermometer_video (1)">
            <a:hlinkClick r:id="" action="ppaction://media"/>
            <a:extLst>
              <a:ext uri="{FF2B5EF4-FFF2-40B4-BE49-F238E27FC236}">
                <a16:creationId xmlns:a16="http://schemas.microsoft.com/office/drawing/2014/main" id="{293F254D-CBB9-0030-0E4A-419605F92C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8068" y="1916832"/>
            <a:ext cx="6882979" cy="3896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06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0B6FA7-5E3D-6757-7819-F2CE02A58A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the </a:t>
            </a:r>
            <a:r>
              <a:rPr lang="it-IT" dirty="0" err="1"/>
              <a:t>attention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971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dello struttura Verticale e orizzontal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9443184_TF03460606" id="{7D99394C-E292-498D-B663-769E5A04DC30}" vid="{C44FAC6B-2184-42CD-AFCB-588AB316DF96}"/>
    </a:ext>
  </a:extLst>
</a:theme>
</file>

<file path=ppt/theme/theme2.xml><?xml version="1.0" encoding="utf-8"?>
<a:theme xmlns:a="http://schemas.openxmlformats.org/drawingml/2006/main" name="Tema di Offic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Diapositive con schema verticale e orizzontale</Template>
  <TotalTime>87</TotalTime>
  <Words>160</Words>
  <Application>Microsoft Office PowerPoint</Application>
  <PresentationFormat>Personalizzato</PresentationFormat>
  <Paragraphs>19</Paragraphs>
  <Slides>8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굴림</vt:lpstr>
      <vt:lpstr>Arial</vt:lpstr>
      <vt:lpstr>Century Gothic</vt:lpstr>
      <vt:lpstr>Modello struttura Verticale e orizzontale</vt:lpstr>
      <vt:lpstr>Smart LED Thermometer</vt:lpstr>
      <vt:lpstr>What is Smart LED thermometer?</vt:lpstr>
      <vt:lpstr>What is Smart LED thermometer?</vt:lpstr>
      <vt:lpstr>What is Smart LED thermometer?</vt:lpstr>
      <vt:lpstr>Main components needed for the project</vt:lpstr>
      <vt:lpstr>Complete list of components</vt:lpstr>
      <vt:lpstr>Smart LED Thermometer at work</vt:lpstr>
      <vt:lpstr>Thank you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Mattei</dc:creator>
  <cp:lastModifiedBy>Tommaso Mattei</cp:lastModifiedBy>
  <cp:revision>3</cp:revision>
  <dcterms:created xsi:type="dcterms:W3CDTF">2024-12-26T09:44:17Z</dcterms:created>
  <dcterms:modified xsi:type="dcterms:W3CDTF">2024-12-26T11:11:42Z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